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E6E6E6"/>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40"/>
    <p:restoredTop sz="93463" autoAdjust="0"/>
  </p:normalViewPr>
  <p:slideViewPr>
    <p:cSldViewPr snapToGrid="0">
      <p:cViewPr>
        <p:scale>
          <a:sx n="29" d="100"/>
          <a:sy n="29" d="100"/>
        </p:scale>
        <p:origin x="5294" y="-125"/>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AED165-0A9D-4726-9ACB-77A3491443C6}" type="datetimeFigureOut">
              <a:rPr lang="en-US" smtClean="0"/>
              <a:t>10/10/2025</a:t>
            </a:fld>
            <a:endParaRPr lang="en-US"/>
          </a:p>
        </p:txBody>
      </p:sp>
      <p:sp>
        <p:nvSpPr>
          <p:cNvPr id="4" name="Slide Image Placeholder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174BF7-ED00-4C31-92CA-7DE902DF87EF}" type="slidenum">
              <a:rPr lang="en-US" smtClean="0"/>
              <a:t>‹#›</a:t>
            </a:fld>
            <a:endParaRPr lang="en-US"/>
          </a:p>
        </p:txBody>
      </p:sp>
    </p:spTree>
    <p:extLst>
      <p:ext uri="{BB962C8B-B14F-4D97-AF65-F5344CB8AC3E}">
        <p14:creationId xmlns:p14="http://schemas.microsoft.com/office/powerpoint/2010/main" val="773785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174BF7-ED00-4C31-92CA-7DE902DF87EF}" type="slidenum">
              <a:rPr lang="en-US" smtClean="0"/>
              <a:t>1</a:t>
            </a:fld>
            <a:endParaRPr lang="en-US"/>
          </a:p>
        </p:txBody>
      </p:sp>
    </p:spTree>
    <p:extLst>
      <p:ext uri="{BB962C8B-B14F-4D97-AF65-F5344CB8AC3E}">
        <p14:creationId xmlns:p14="http://schemas.microsoft.com/office/powerpoint/2010/main" val="221371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10/10/2025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10/10/2025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10/10/2025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10/10/2025</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zoe.a.pierrat@jpl.nasa.gov" TargetMode="External"/><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0F8603-066A-C0C9-52E8-4A3CE41A133C}"/>
              </a:ext>
            </a:extLst>
          </p:cNvPr>
          <p:cNvSpPr/>
          <p:nvPr/>
        </p:nvSpPr>
        <p:spPr>
          <a:xfrm>
            <a:off x="0" y="2103689"/>
            <a:ext cx="21945600" cy="426038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03CE19A-D280-F67F-3E02-115A87F9AEB3}"/>
              </a:ext>
            </a:extLst>
          </p:cNvPr>
          <p:cNvSpPr txBox="1"/>
          <p:nvPr/>
        </p:nvSpPr>
        <p:spPr>
          <a:xfrm>
            <a:off x="1864659" y="2857669"/>
            <a:ext cx="18216281" cy="1938992"/>
          </a:xfrm>
          <a:prstGeom prst="rect">
            <a:avLst/>
          </a:prstGeom>
          <a:noFill/>
        </p:spPr>
        <p:txBody>
          <a:bodyPr wrap="square" rtlCol="0">
            <a:spAutoFit/>
          </a:bodyPr>
          <a:lstStyle/>
          <a:p>
            <a:pPr algn="ctr"/>
            <a:r>
              <a:rPr lang="en-US" sz="6000" b="1" dirty="0">
                <a:solidFill>
                  <a:schemeClr val="bg1"/>
                </a:solidFill>
                <a:latin typeface="Arial" panose="020B0604020202020204" pitchFamily="34" charset="0"/>
                <a:cs typeface="Arial" panose="020B0604020202020204" pitchFamily="34" charset="0"/>
              </a:rPr>
              <a:t>Quantifying the impacts of urban densification on the urban heat island effect in Indian cities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0" y="5034327"/>
            <a:ext cx="21945600" cy="1138773"/>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Authors: Cheolhee Yoo, JPL Postdoctoral Fellow (329G)</a:t>
            </a:r>
          </a:p>
          <a:p>
            <a:pPr algn="ctr"/>
            <a:r>
              <a:rPr lang="en-US" sz="3200" dirty="0">
                <a:solidFill>
                  <a:schemeClr val="bg1"/>
                </a:solidFill>
                <a:latin typeface="Arial" panose="020B0604020202020204" pitchFamily="34" charset="0"/>
                <a:cs typeface="Arial" panose="020B0604020202020204" pitchFamily="34" charset="0"/>
              </a:rPr>
              <a:t>Glynn Hulley (329G), Anamika Shreevastava (New York University), Ronita Bardhan (University of Cambridge) </a:t>
            </a:r>
          </a:p>
        </p:txBody>
      </p:sp>
      <p:grpSp>
        <p:nvGrpSpPr>
          <p:cNvPr id="3" name="Group 2">
            <a:extLst>
              <a:ext uri="{FF2B5EF4-FFF2-40B4-BE49-F238E27FC236}">
                <a16:creationId xmlns:a16="http://schemas.microsoft.com/office/drawing/2014/main" id="{B201E15E-0A00-3AA1-BDC7-A03139FFCD2B}"/>
              </a:ext>
            </a:extLst>
          </p:cNvPr>
          <p:cNvGrpSpPr/>
          <p:nvPr/>
        </p:nvGrpSpPr>
        <p:grpSpPr>
          <a:xfrm>
            <a:off x="0" y="0"/>
            <a:ext cx="21945600" cy="2018594"/>
            <a:chOff x="0" y="0"/>
            <a:chExt cx="21945600" cy="2018594"/>
          </a:xfrm>
        </p:grpSpPr>
        <p:sp>
          <p:nvSpPr>
            <p:cNvPr id="5" name="Rectangle 4">
              <a:extLst>
                <a:ext uri="{FF2B5EF4-FFF2-40B4-BE49-F238E27FC236}">
                  <a16:creationId xmlns:a16="http://schemas.microsoft.com/office/drawing/2014/main" id="{A0F91F86-830D-56DC-415B-802180336266}"/>
                </a:ext>
              </a:extLst>
            </p:cNvPr>
            <p:cNvSpPr/>
            <p:nvPr/>
          </p:nvSpPr>
          <p:spPr>
            <a:xfrm>
              <a:off x="0" y="0"/>
              <a:ext cx="21945600" cy="20185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6" name="TextBox 5">
              <a:extLst>
                <a:ext uri="{FF2B5EF4-FFF2-40B4-BE49-F238E27FC236}">
                  <a16:creationId xmlns:a16="http://schemas.microsoft.com/office/drawing/2014/main" id="{DF3C2645-EB1F-AFC2-1610-E29315DA05B5}"/>
                </a:ext>
              </a:extLst>
            </p:cNvPr>
            <p:cNvSpPr txBox="1"/>
            <p:nvPr/>
          </p:nvSpPr>
          <p:spPr>
            <a:xfrm>
              <a:off x="1173616" y="836401"/>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pic>
          <p:nvPicPr>
            <p:cNvPr id="11" name="Picture 10">
              <a:extLst>
                <a:ext uri="{FF2B5EF4-FFF2-40B4-BE49-F238E27FC236}">
                  <a16:creationId xmlns:a16="http://schemas.microsoft.com/office/drawing/2014/main" id="{2F00CF16-5827-9E20-D8F2-BAEEF7AD9B4A}"/>
                </a:ext>
              </a:extLst>
            </p:cNvPr>
            <p:cNvPicPr>
              <a:picLocks noChangeAspect="1"/>
            </p:cNvPicPr>
            <p:nvPr/>
          </p:nvPicPr>
          <p:blipFill>
            <a:blip r:embed="rId3"/>
            <a:stretch>
              <a:fillRect/>
            </a:stretch>
          </p:blipFill>
          <p:spPr>
            <a:xfrm>
              <a:off x="18999760" y="185325"/>
              <a:ext cx="1697902" cy="1697902"/>
            </a:xfrm>
            <a:prstGeom prst="rect">
              <a:avLst/>
            </a:prstGeom>
          </p:spPr>
        </p:pic>
      </p:grpSp>
      <p:sp>
        <p:nvSpPr>
          <p:cNvPr id="9" name="TextBox 8">
            <a:extLst>
              <a:ext uri="{FF2B5EF4-FFF2-40B4-BE49-F238E27FC236}">
                <a16:creationId xmlns:a16="http://schemas.microsoft.com/office/drawing/2014/main" id="{9F7C05A0-162E-FFF5-9DF7-540257C25131}"/>
              </a:ext>
            </a:extLst>
          </p:cNvPr>
          <p:cNvSpPr txBox="1"/>
          <p:nvPr/>
        </p:nvSpPr>
        <p:spPr>
          <a:xfrm>
            <a:off x="801361" y="2149783"/>
            <a:ext cx="20416026" cy="707886"/>
          </a:xfrm>
          <a:prstGeom prst="rect">
            <a:avLst/>
          </a:prstGeom>
          <a:solidFill>
            <a:srgbClr val="92D050"/>
          </a:solid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sp>
        <p:nvSpPr>
          <p:cNvPr id="7" name="TextBox 6">
            <a:extLst>
              <a:ext uri="{FF2B5EF4-FFF2-40B4-BE49-F238E27FC236}">
                <a16:creationId xmlns:a16="http://schemas.microsoft.com/office/drawing/2014/main" id="{8E4B79A7-C7CA-05E2-6FE7-D746E3709465}"/>
              </a:ext>
            </a:extLst>
          </p:cNvPr>
          <p:cNvSpPr txBox="1"/>
          <p:nvPr/>
        </p:nvSpPr>
        <p:spPr>
          <a:xfrm>
            <a:off x="11643035" y="15018793"/>
            <a:ext cx="10202085" cy="1569660"/>
          </a:xfrm>
          <a:prstGeom prst="rect">
            <a:avLst/>
          </a:prstGeom>
          <a:noFill/>
        </p:spPr>
        <p:txBody>
          <a:bodyPr wrap="square" rtlCol="0">
            <a:spAutoFit/>
          </a:bodyPr>
          <a:lstStyle/>
          <a:p>
            <a:r>
              <a:rPr lang="en-US" sz="2400" b="1" dirty="0"/>
              <a:t>Figure 1: </a:t>
            </a:r>
            <a:r>
              <a:rPr lang="en-US" sz="2400" kern="1400" dirty="0"/>
              <a:t>Locations of the four study cities—Delhi, Lucknow, Pune, and Kolkata—and their Local Climate Zone (LCZ) maps for 2013 and 2024. The background map shows </a:t>
            </a:r>
            <a:r>
              <a:rPr lang="en-US" sz="2400" kern="1400" dirty="0" err="1"/>
              <a:t>Köppen</a:t>
            </a:r>
            <a:r>
              <a:rPr lang="en-US" sz="2400" kern="1400" dirty="0"/>
              <a:t> climate zones for each city (Delhi: semi-arid; Lucknow: humid subtropical; Pune and Kolkata: tropical wet–dry).</a:t>
            </a:r>
            <a:endParaRPr lang="en-US" sz="2400" kern="1400" dirty="0">
              <a:effectLst/>
              <a:ea typeface="Times New Roman" panose="02020603050405020304" pitchFamily="18" charset="0"/>
            </a:endParaRPr>
          </a:p>
        </p:txBody>
      </p:sp>
      <p:pic>
        <p:nvPicPr>
          <p:cNvPr id="35" name="Picture 34">
            <a:extLst>
              <a:ext uri="{FF2B5EF4-FFF2-40B4-BE49-F238E27FC236}">
                <a16:creationId xmlns:a16="http://schemas.microsoft.com/office/drawing/2014/main" id="{4C81C408-1D97-19B3-9475-F3C3FB50C5A5}"/>
              </a:ext>
            </a:extLst>
          </p:cNvPr>
          <p:cNvPicPr>
            <a:picLocks noChangeAspect="1"/>
          </p:cNvPicPr>
          <p:nvPr/>
        </p:nvPicPr>
        <p:blipFill>
          <a:blip r:embed="rId4"/>
          <a:srcRect b="12456"/>
          <a:stretch>
            <a:fillRect/>
          </a:stretch>
        </p:blipFill>
        <p:spPr>
          <a:xfrm>
            <a:off x="10927568" y="6639944"/>
            <a:ext cx="11018032" cy="8104786"/>
          </a:xfrm>
          <a:prstGeom prst="rect">
            <a:avLst/>
          </a:prstGeom>
        </p:spPr>
      </p:pic>
      <p:pic>
        <p:nvPicPr>
          <p:cNvPr id="37" name="Picture 36">
            <a:extLst>
              <a:ext uri="{FF2B5EF4-FFF2-40B4-BE49-F238E27FC236}">
                <a16:creationId xmlns:a16="http://schemas.microsoft.com/office/drawing/2014/main" id="{10D100F9-FFAA-5E08-2B71-3271DE859E52}"/>
              </a:ext>
            </a:extLst>
          </p:cNvPr>
          <p:cNvPicPr>
            <a:picLocks noChangeAspect="1"/>
          </p:cNvPicPr>
          <p:nvPr/>
        </p:nvPicPr>
        <p:blipFill>
          <a:blip r:embed="rId5"/>
          <a:srcRect b="7127"/>
          <a:stretch>
            <a:fillRect/>
          </a:stretch>
        </p:blipFill>
        <p:spPr>
          <a:xfrm>
            <a:off x="7469188" y="16862517"/>
            <a:ext cx="7299751" cy="8714606"/>
          </a:xfrm>
          <a:prstGeom prst="rect">
            <a:avLst/>
          </a:prstGeom>
        </p:spPr>
      </p:pic>
      <p:sp>
        <p:nvSpPr>
          <p:cNvPr id="41" name="Rectangle 40">
            <a:extLst>
              <a:ext uri="{FF2B5EF4-FFF2-40B4-BE49-F238E27FC236}">
                <a16:creationId xmlns:a16="http://schemas.microsoft.com/office/drawing/2014/main" id="{C4F08C5A-829E-2C0B-D2EC-3D64393CB090}"/>
              </a:ext>
            </a:extLst>
          </p:cNvPr>
          <p:cNvSpPr/>
          <p:nvPr/>
        </p:nvSpPr>
        <p:spPr>
          <a:xfrm>
            <a:off x="65311" y="9718038"/>
            <a:ext cx="11518768" cy="2308324"/>
          </a:xfrm>
          <a:prstGeom prst="rect">
            <a:avLst/>
          </a:prstGeom>
        </p:spPr>
        <p:txBody>
          <a:bodyPr wrap="square">
            <a:spAutoFit/>
          </a:bodyPr>
          <a:lstStyle/>
          <a:p>
            <a:r>
              <a:rPr lang="en-US" sz="3200" b="1" dirty="0"/>
              <a:t>Objective </a:t>
            </a:r>
            <a:endParaRPr lang="en-US" sz="3200" dirty="0">
              <a:solidFill>
                <a:srgbClr val="FF0000"/>
              </a:solidFill>
            </a:endParaRPr>
          </a:p>
          <a:p>
            <a:r>
              <a:rPr lang="en-US" sz="2800" dirty="0"/>
              <a:t>This study maps LCZ changes between 2013 and 2024 in four Indian cities—Delhi, Lucknow, Pune, and Kolkata (Figure 1)—and integrates them with VIIRS LST to assess the relative impacts of expansion and densification on daytime and nighttime UHI intensity.</a:t>
            </a:r>
          </a:p>
        </p:txBody>
      </p:sp>
      <p:sp>
        <p:nvSpPr>
          <p:cNvPr id="42" name="Rectangle 41">
            <a:extLst>
              <a:ext uri="{FF2B5EF4-FFF2-40B4-BE49-F238E27FC236}">
                <a16:creationId xmlns:a16="http://schemas.microsoft.com/office/drawing/2014/main" id="{6E8BB873-9F2F-E2B9-0966-92E09AF3F097}"/>
              </a:ext>
            </a:extLst>
          </p:cNvPr>
          <p:cNvSpPr/>
          <p:nvPr/>
        </p:nvSpPr>
        <p:spPr>
          <a:xfrm>
            <a:off x="113724" y="6597519"/>
            <a:ext cx="11095817" cy="3170099"/>
          </a:xfrm>
          <a:prstGeom prst="rect">
            <a:avLst/>
          </a:prstGeom>
        </p:spPr>
        <p:txBody>
          <a:bodyPr wrap="square">
            <a:spAutoFit/>
          </a:bodyPr>
          <a:lstStyle/>
          <a:p>
            <a:r>
              <a:rPr lang="en-US" sz="3200" b="1" dirty="0"/>
              <a:t>Background </a:t>
            </a:r>
            <a:endParaRPr lang="en-US" sz="3200" dirty="0">
              <a:solidFill>
                <a:srgbClr val="FF0000"/>
              </a:solidFill>
            </a:endParaRPr>
          </a:p>
          <a:p>
            <a:r>
              <a:rPr lang="en-US" sz="2800" dirty="0"/>
              <a:t>India’s cities are rapidly transforming through both outward expansion and densification, altering urban form and intensifying the urban heat island (UHI) effect. Traditional urban maps capture expansion but often overlook densification. The Local Climate Zone (LCZ) framework, combined with daily VIIRS land surface temperature (375 m), enables new insights into how different urban growth modes influence UHI patterns.</a:t>
            </a:r>
            <a:endParaRPr lang="en-US" sz="2800" dirty="0">
              <a:solidFill>
                <a:srgbClr val="0070C0"/>
              </a:solidFill>
            </a:endParaRPr>
          </a:p>
        </p:txBody>
      </p:sp>
      <p:sp>
        <p:nvSpPr>
          <p:cNvPr id="43" name="Rectangle 42">
            <a:extLst>
              <a:ext uri="{FF2B5EF4-FFF2-40B4-BE49-F238E27FC236}">
                <a16:creationId xmlns:a16="http://schemas.microsoft.com/office/drawing/2014/main" id="{144D0111-812C-2619-E89F-FA8E35552214}"/>
              </a:ext>
            </a:extLst>
          </p:cNvPr>
          <p:cNvSpPr/>
          <p:nvPr/>
        </p:nvSpPr>
        <p:spPr>
          <a:xfrm>
            <a:off x="65311" y="12036626"/>
            <a:ext cx="11095817" cy="3600986"/>
          </a:xfrm>
          <a:prstGeom prst="rect">
            <a:avLst/>
          </a:prstGeom>
        </p:spPr>
        <p:txBody>
          <a:bodyPr wrap="square">
            <a:spAutoFit/>
          </a:bodyPr>
          <a:lstStyle/>
          <a:p>
            <a:r>
              <a:rPr lang="en-US" sz="3200" b="1" dirty="0"/>
              <a:t>Approach and Results </a:t>
            </a:r>
            <a:endParaRPr lang="en-US" sz="3200" dirty="0">
              <a:solidFill>
                <a:srgbClr val="FF0000"/>
              </a:solidFill>
            </a:endParaRPr>
          </a:p>
          <a:p>
            <a:r>
              <a:rPr lang="en-US" sz="2800" dirty="0"/>
              <a:t>We developed LCZ-based urban trajectory maps for Delhi, Lucknow, Pune, and Kolkata, distinguishing expansion, densification, and stable classes between 2013 and 2024. These trajectories were integrated with VIIRS LST to evaluate changes in daytime and nighttime SUHI intensity (Figures 2 and3). </a:t>
            </a:r>
            <a:r>
              <a:rPr lang="en-US" sz="2800" b="1" dirty="0"/>
              <a:t>At night, urban densification consistently produced the strongest SUHI intensification across all four cities</a:t>
            </a:r>
            <a:r>
              <a:rPr lang="en-US" sz="2800" dirty="0"/>
              <a:t>, followed by stable LCZ classes, while urban expansion showed comparatively weaker warming (Figure 4). </a:t>
            </a:r>
            <a:endParaRPr lang="en-US" sz="2800" b="1" dirty="0"/>
          </a:p>
        </p:txBody>
      </p:sp>
      <p:sp>
        <p:nvSpPr>
          <p:cNvPr id="44" name="TextBox 43">
            <a:extLst>
              <a:ext uri="{FF2B5EF4-FFF2-40B4-BE49-F238E27FC236}">
                <a16:creationId xmlns:a16="http://schemas.microsoft.com/office/drawing/2014/main" id="{EE7AF597-AA91-24AB-B2FF-B98AE9CE37DF}"/>
              </a:ext>
            </a:extLst>
          </p:cNvPr>
          <p:cNvSpPr txBox="1"/>
          <p:nvPr/>
        </p:nvSpPr>
        <p:spPr>
          <a:xfrm>
            <a:off x="65310" y="25649832"/>
            <a:ext cx="7670523" cy="1938992"/>
          </a:xfrm>
          <a:prstGeom prst="rect">
            <a:avLst/>
          </a:prstGeom>
          <a:noFill/>
        </p:spPr>
        <p:txBody>
          <a:bodyPr wrap="square" rtlCol="0">
            <a:spAutoFit/>
          </a:bodyPr>
          <a:lstStyle/>
          <a:p>
            <a:r>
              <a:rPr lang="en-US" sz="2400" b="1" dirty="0">
                <a:effectLst/>
                <a:ea typeface="Times New Roman" panose="02020603050405020304" pitchFamily="18" charset="0"/>
              </a:rPr>
              <a:t>Figure 2: </a:t>
            </a:r>
            <a:r>
              <a:rPr lang="en-US" sz="2400" dirty="0">
                <a:effectLst/>
                <a:ea typeface="Times New Roman" panose="02020603050405020304" pitchFamily="18" charset="0"/>
              </a:rPr>
              <a:t>Daytime surface urban heat island (SUHI) intensity in four Indian cities, derived from annual summer VIIRS land surface temperature for 2013 (left) and 2024 (right). For the boxplots illustrate SUHI intensity distributions across Local Climate Zone (LCZ) classes.</a:t>
            </a:r>
            <a:endParaRPr lang="en-US" dirty="0"/>
          </a:p>
        </p:txBody>
      </p:sp>
      <p:sp>
        <p:nvSpPr>
          <p:cNvPr id="45" name="TextBox 44">
            <a:extLst>
              <a:ext uri="{FF2B5EF4-FFF2-40B4-BE49-F238E27FC236}">
                <a16:creationId xmlns:a16="http://schemas.microsoft.com/office/drawing/2014/main" id="{52285518-38D1-A524-1051-4425849B56F2}"/>
              </a:ext>
            </a:extLst>
          </p:cNvPr>
          <p:cNvSpPr txBox="1"/>
          <p:nvPr/>
        </p:nvSpPr>
        <p:spPr>
          <a:xfrm>
            <a:off x="7796182" y="25649832"/>
            <a:ext cx="7297448" cy="1569660"/>
          </a:xfrm>
          <a:prstGeom prst="rect">
            <a:avLst/>
          </a:prstGeom>
          <a:noFill/>
        </p:spPr>
        <p:txBody>
          <a:bodyPr wrap="square" rtlCol="0">
            <a:spAutoFit/>
          </a:bodyPr>
          <a:lstStyle/>
          <a:p>
            <a:r>
              <a:rPr lang="en-US" sz="2400" b="1" dirty="0">
                <a:effectLst/>
                <a:ea typeface="Times New Roman" panose="02020603050405020304" pitchFamily="18" charset="0"/>
              </a:rPr>
              <a:t>Figure 3: </a:t>
            </a:r>
            <a:r>
              <a:rPr lang="en-US" sz="2400" dirty="0">
                <a:ea typeface="Times New Roman" panose="02020603050405020304" pitchFamily="18" charset="0"/>
              </a:rPr>
              <a:t>Nighttime surface urban heat island (SUHI) intensity in four Indian cities, derived from annual summer VIIRS land surface temperature for 2013 (left) and 2024 (right). </a:t>
            </a:r>
            <a:endParaRPr lang="en-US" dirty="0"/>
          </a:p>
        </p:txBody>
      </p:sp>
      <p:sp>
        <p:nvSpPr>
          <p:cNvPr id="46" name="Rectangle 45">
            <a:extLst>
              <a:ext uri="{FF2B5EF4-FFF2-40B4-BE49-F238E27FC236}">
                <a16:creationId xmlns:a16="http://schemas.microsoft.com/office/drawing/2014/main" id="{F555693D-E43A-3856-FBB9-B2DC82FEA490}"/>
              </a:ext>
            </a:extLst>
          </p:cNvPr>
          <p:cNvSpPr/>
          <p:nvPr/>
        </p:nvSpPr>
        <p:spPr>
          <a:xfrm>
            <a:off x="65310" y="27653809"/>
            <a:ext cx="12360816" cy="3170099"/>
          </a:xfrm>
          <a:prstGeom prst="rect">
            <a:avLst/>
          </a:prstGeom>
        </p:spPr>
        <p:txBody>
          <a:bodyPr wrap="square">
            <a:spAutoFit/>
          </a:bodyPr>
          <a:lstStyle/>
          <a:p>
            <a:r>
              <a:rPr lang="en-US" sz="3200" b="1" dirty="0"/>
              <a:t>Significance of Results/Benefits to NASA/JPL </a:t>
            </a:r>
            <a:endParaRPr lang="en-US" sz="3200" dirty="0">
              <a:solidFill>
                <a:srgbClr val="FF0000"/>
              </a:solidFill>
            </a:endParaRPr>
          </a:p>
          <a:p>
            <a:r>
              <a:rPr lang="en-US" sz="2800" dirty="0"/>
              <a:t>Using NASA JPL’s VIIRS LST, this study delivers the first multi-city, decadal-scale assessment linking LCZ-based urban change to UHI trends in India. </a:t>
            </a:r>
            <a:r>
              <a:rPr lang="en-US" sz="2800" b="1" dirty="0"/>
              <a:t>Results show densification is the primary driver of nighttime UHI intensification, surpassing horizontal expansion. </a:t>
            </a:r>
            <a:r>
              <a:rPr lang="en-US" sz="2800" dirty="0"/>
              <a:t>These findings highlight the critical role of urban form evolution and demonstrate the value of JPL satellite products for guiding climate-resilient planning in rapidly growing cities.</a:t>
            </a:r>
          </a:p>
        </p:txBody>
      </p:sp>
      <p:sp>
        <p:nvSpPr>
          <p:cNvPr id="47" name="Rectangle 46">
            <a:extLst>
              <a:ext uri="{FF2B5EF4-FFF2-40B4-BE49-F238E27FC236}">
                <a16:creationId xmlns:a16="http://schemas.microsoft.com/office/drawing/2014/main" id="{74B033AB-4C07-9567-B827-82F589F79EA0}"/>
              </a:ext>
            </a:extLst>
          </p:cNvPr>
          <p:cNvSpPr/>
          <p:nvPr/>
        </p:nvSpPr>
        <p:spPr>
          <a:xfrm>
            <a:off x="65310" y="30818555"/>
            <a:ext cx="12274653" cy="1877437"/>
          </a:xfrm>
          <a:prstGeom prst="rect">
            <a:avLst/>
          </a:prstGeom>
        </p:spPr>
        <p:txBody>
          <a:bodyPr wrap="square">
            <a:spAutoFit/>
          </a:bodyPr>
          <a:lstStyle/>
          <a:p>
            <a:r>
              <a:rPr lang="en-US" sz="3200" b="1" dirty="0"/>
              <a:t>Future Work </a:t>
            </a:r>
            <a:endParaRPr lang="en-US" sz="3200" dirty="0">
              <a:solidFill>
                <a:srgbClr val="FF0000"/>
              </a:solidFill>
            </a:endParaRPr>
          </a:p>
          <a:p>
            <a:r>
              <a:rPr lang="en-US" sz="2800" dirty="0">
                <a:solidFill>
                  <a:srgbClr val="000000"/>
                </a:solidFill>
              </a:rPr>
              <a:t>Extend densification–heat analysis India nationwide by integrating LCZ trajectories with VIIRS LST, and evaluate ECOSTRESS and Landsat data to assess thermal inertia and diurnal temperature range in fast-changing cities.</a:t>
            </a:r>
            <a:endParaRPr lang="en-US" sz="2800" dirty="0">
              <a:solidFill>
                <a:srgbClr val="0070C0"/>
              </a:solidFill>
            </a:endParaRPr>
          </a:p>
        </p:txBody>
      </p:sp>
      <p:sp>
        <p:nvSpPr>
          <p:cNvPr id="51" name="Rectangle 50">
            <a:extLst>
              <a:ext uri="{FF2B5EF4-FFF2-40B4-BE49-F238E27FC236}">
                <a16:creationId xmlns:a16="http://schemas.microsoft.com/office/drawing/2014/main" id="{9F72A77A-B82D-8E13-BF27-09985645F394}"/>
              </a:ext>
            </a:extLst>
          </p:cNvPr>
          <p:cNvSpPr/>
          <p:nvPr/>
        </p:nvSpPr>
        <p:spPr>
          <a:xfrm>
            <a:off x="12586242" y="27672417"/>
            <a:ext cx="9036636" cy="280516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2" name="Group 51">
            <a:extLst>
              <a:ext uri="{FF2B5EF4-FFF2-40B4-BE49-F238E27FC236}">
                <a16:creationId xmlns:a16="http://schemas.microsoft.com/office/drawing/2014/main" id="{A7615A38-D645-4E27-CA1E-86D144002BF5}"/>
              </a:ext>
            </a:extLst>
          </p:cNvPr>
          <p:cNvGrpSpPr/>
          <p:nvPr/>
        </p:nvGrpSpPr>
        <p:grpSpPr>
          <a:xfrm>
            <a:off x="12531348" y="27842199"/>
            <a:ext cx="10874828" cy="4772118"/>
            <a:chOff x="32657" y="28058529"/>
            <a:chExt cx="10874828" cy="4772118"/>
          </a:xfrm>
        </p:grpSpPr>
        <p:sp>
          <p:nvSpPr>
            <p:cNvPr id="53" name="TextBox 52">
              <a:extLst>
                <a:ext uri="{FF2B5EF4-FFF2-40B4-BE49-F238E27FC236}">
                  <a16:creationId xmlns:a16="http://schemas.microsoft.com/office/drawing/2014/main" id="{D1A4E2DF-2E05-D8A7-987D-EF34033FF03C}"/>
                </a:ext>
              </a:extLst>
            </p:cNvPr>
            <p:cNvSpPr txBox="1"/>
            <p:nvPr/>
          </p:nvSpPr>
          <p:spPr>
            <a:xfrm>
              <a:off x="32657" y="30814711"/>
              <a:ext cx="8050696" cy="2015936"/>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54" name="TextBox 53">
              <a:extLst>
                <a:ext uri="{FF2B5EF4-FFF2-40B4-BE49-F238E27FC236}">
                  <a16:creationId xmlns:a16="http://schemas.microsoft.com/office/drawing/2014/main" id="{3964F70D-1DA7-B496-B5F0-0DD0B8B2706E}"/>
                </a:ext>
              </a:extLst>
            </p:cNvPr>
            <p:cNvSpPr txBox="1"/>
            <p:nvPr/>
          </p:nvSpPr>
          <p:spPr>
            <a:xfrm>
              <a:off x="4931228" y="31420279"/>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Postdoc-E-030</a:t>
              </a:r>
            </a:p>
            <a:p>
              <a:pPr>
                <a:spcBef>
                  <a:spcPts val="1200"/>
                </a:spcBef>
              </a:pPr>
              <a:r>
                <a:rPr lang="en-US" sz="2000" dirty="0">
                  <a:latin typeface="Helvetica" pitchFamily="2" charset="0"/>
                  <a:cs typeface="Arial" panose="020B0604020202020204" pitchFamily="34" charset="0"/>
                </a:rPr>
                <a:t>Copyright 2025. All rights reserved.</a:t>
              </a:r>
            </a:p>
          </p:txBody>
        </p:sp>
        <p:sp>
          <p:nvSpPr>
            <p:cNvPr id="55" name="TextBox 54">
              <a:extLst>
                <a:ext uri="{FF2B5EF4-FFF2-40B4-BE49-F238E27FC236}">
                  <a16:creationId xmlns:a16="http://schemas.microsoft.com/office/drawing/2014/main" id="{0B9BD745-6A83-94C8-A83B-8D9DDD25D199}"/>
                </a:ext>
              </a:extLst>
            </p:cNvPr>
            <p:cNvSpPr txBox="1"/>
            <p:nvPr/>
          </p:nvSpPr>
          <p:spPr>
            <a:xfrm>
              <a:off x="180564" y="28058529"/>
              <a:ext cx="9003972" cy="2492990"/>
            </a:xfrm>
            <a:prstGeom prst="rect">
              <a:avLst/>
            </a:prstGeom>
            <a:noFill/>
          </p:spPr>
          <p:txBody>
            <a:bodyPr wrap="square" rtlCol="0">
              <a:spAutoFit/>
            </a:bodyPr>
            <a:lstStyle/>
            <a:p>
              <a:pPr>
                <a:spcBef>
                  <a:spcPct val="0"/>
                </a:spcBef>
              </a:pPr>
              <a:r>
                <a:rPr lang="en-US" altLang="en-US" sz="2800" b="1" dirty="0">
                  <a:latin typeface="Arial" panose="020B0604020202020204" pitchFamily="34" charset="0"/>
                </a:rPr>
                <a:t>Publications and Acknowledgements:</a:t>
              </a:r>
            </a:p>
            <a:p>
              <a:pPr>
                <a:spcBef>
                  <a:spcPct val="0"/>
                </a:spcBef>
              </a:pPr>
              <a:r>
                <a:rPr lang="en-US" sz="2400" i="0" u="none" strike="noStrike" dirty="0">
                  <a:solidFill>
                    <a:srgbClr val="000000"/>
                  </a:solidFill>
                  <a:effectLst/>
                </a:rPr>
                <a:t>Yoo, C., G. Hulley, A. Shreevastava, R. Bardhan (2025) Decadal Trends in Urban Heat Across Indian Cities: Linking Local Climate Zones and Urban Growth to UHI Intensification, in preparation.</a:t>
              </a:r>
            </a:p>
            <a:p>
              <a:pPr>
                <a:spcBef>
                  <a:spcPct val="0"/>
                </a:spcBef>
              </a:pPr>
              <a:r>
                <a:rPr lang="en-US" altLang="en-US" sz="2800" b="1" dirty="0">
                  <a:latin typeface="Arial" panose="020B0604020202020204" pitchFamily="34" charset="0"/>
                </a:rPr>
                <a:t>Author Contact Information: </a:t>
              </a:r>
            </a:p>
            <a:p>
              <a:pPr>
                <a:spcBef>
                  <a:spcPct val="0"/>
                </a:spcBef>
              </a:pPr>
              <a:r>
                <a:rPr lang="en-US" altLang="en-US" sz="2800" b="1" i="1" dirty="0">
                  <a:solidFill>
                    <a:schemeClr val="bg2">
                      <a:lumMod val="50000"/>
                    </a:schemeClr>
                  </a:solidFill>
                  <a:latin typeface="Arial" panose="020B0604020202020204" pitchFamily="34" charset="0"/>
                </a:rPr>
                <a:t>+1(626) 203-6136 	</a:t>
              </a:r>
              <a:r>
                <a:rPr lang="en-US" altLang="en-US" sz="2800" b="1" i="1" dirty="0">
                  <a:solidFill>
                    <a:schemeClr val="bg2">
                      <a:lumMod val="50000"/>
                    </a:schemeClr>
                  </a:solidFill>
                  <a:latin typeface="Arial" panose="020B0604020202020204" pitchFamily="34" charset="0"/>
                  <a:hlinkClick r:id="rId6"/>
                </a:rPr>
                <a:t>cheolhee.yoo@jpl.nasa.gov</a:t>
              </a:r>
              <a:r>
                <a:rPr lang="en-US" altLang="en-US" sz="2800" b="1" i="1" dirty="0">
                  <a:solidFill>
                    <a:schemeClr val="bg2">
                      <a:lumMod val="50000"/>
                    </a:schemeClr>
                  </a:solidFill>
                  <a:latin typeface="Arial" panose="020B0604020202020204" pitchFamily="34" charset="0"/>
                </a:rPr>
                <a:t> </a:t>
              </a:r>
              <a:endParaRPr lang="en-US" altLang="en-US" sz="2800" i="1" dirty="0">
                <a:solidFill>
                  <a:schemeClr val="bg2">
                    <a:lumMod val="50000"/>
                  </a:schemeClr>
                </a:solidFill>
                <a:latin typeface="Arial" panose="020B0604020202020204" pitchFamily="34" charset="0"/>
              </a:endParaRPr>
            </a:p>
          </p:txBody>
        </p:sp>
      </p:grpSp>
      <p:pic>
        <p:nvPicPr>
          <p:cNvPr id="56" name="Picture 55">
            <a:extLst>
              <a:ext uri="{FF2B5EF4-FFF2-40B4-BE49-F238E27FC236}">
                <a16:creationId xmlns:a16="http://schemas.microsoft.com/office/drawing/2014/main" id="{3EC465E5-7CE8-6901-FBFC-B4534E4728F8}"/>
              </a:ext>
            </a:extLst>
          </p:cNvPr>
          <p:cNvPicPr>
            <a:picLocks noChangeAspect="1"/>
          </p:cNvPicPr>
          <p:nvPr/>
        </p:nvPicPr>
        <p:blipFill>
          <a:blip r:embed="rId4"/>
          <a:srcRect l="7523" t="88340" r="4654" b="-644"/>
          <a:stretch>
            <a:fillRect/>
          </a:stretch>
        </p:blipFill>
        <p:spPr>
          <a:xfrm>
            <a:off x="181457" y="15661435"/>
            <a:ext cx="11470354" cy="1350251"/>
          </a:xfrm>
          <a:prstGeom prst="rect">
            <a:avLst/>
          </a:prstGeom>
        </p:spPr>
      </p:pic>
      <p:pic>
        <p:nvPicPr>
          <p:cNvPr id="36" name="Picture 35">
            <a:extLst>
              <a:ext uri="{FF2B5EF4-FFF2-40B4-BE49-F238E27FC236}">
                <a16:creationId xmlns:a16="http://schemas.microsoft.com/office/drawing/2014/main" id="{1E0423CB-2EC8-1FC7-E32B-0CFEF5436B75}"/>
              </a:ext>
            </a:extLst>
          </p:cNvPr>
          <p:cNvPicPr>
            <a:picLocks noChangeAspect="1"/>
          </p:cNvPicPr>
          <p:nvPr/>
        </p:nvPicPr>
        <p:blipFill>
          <a:blip r:embed="rId7">
            <a:clrChange>
              <a:clrFrom>
                <a:srgbClr val="FFFFFF"/>
              </a:clrFrom>
              <a:clrTo>
                <a:srgbClr val="FFFFFF">
                  <a:alpha val="0"/>
                </a:srgbClr>
              </a:clrTo>
            </a:clrChange>
          </a:blip>
          <a:srcRect b="6370"/>
          <a:stretch>
            <a:fillRect/>
          </a:stretch>
        </p:blipFill>
        <p:spPr>
          <a:xfrm>
            <a:off x="87790" y="16886998"/>
            <a:ext cx="7299751" cy="8785600"/>
          </a:xfrm>
          <a:prstGeom prst="rect">
            <a:avLst/>
          </a:prstGeom>
        </p:spPr>
      </p:pic>
      <p:sp>
        <p:nvSpPr>
          <p:cNvPr id="58" name="TextBox 57">
            <a:extLst>
              <a:ext uri="{FF2B5EF4-FFF2-40B4-BE49-F238E27FC236}">
                <a16:creationId xmlns:a16="http://schemas.microsoft.com/office/drawing/2014/main" id="{7DCECFD2-1BD8-4274-FEEF-AE4CDB92E013}"/>
              </a:ext>
            </a:extLst>
          </p:cNvPr>
          <p:cNvSpPr txBox="1"/>
          <p:nvPr/>
        </p:nvSpPr>
        <p:spPr>
          <a:xfrm>
            <a:off x="14966357" y="25136070"/>
            <a:ext cx="6760127" cy="2308324"/>
          </a:xfrm>
          <a:prstGeom prst="rect">
            <a:avLst/>
          </a:prstGeom>
          <a:noFill/>
        </p:spPr>
        <p:txBody>
          <a:bodyPr wrap="square" rtlCol="0">
            <a:spAutoFit/>
          </a:bodyPr>
          <a:lstStyle/>
          <a:p>
            <a:r>
              <a:rPr lang="en-US" sz="2400" b="1" dirty="0">
                <a:effectLst/>
                <a:ea typeface="Times New Roman" panose="02020603050405020304" pitchFamily="18" charset="0"/>
              </a:rPr>
              <a:t>Figure 4: </a:t>
            </a:r>
            <a:r>
              <a:rPr lang="en-US" sz="2400" dirty="0">
                <a:effectLst/>
                <a:ea typeface="Times New Roman" panose="02020603050405020304" pitchFamily="18" charset="0"/>
              </a:rPr>
              <a:t>(a) Urban trajectory classes derived from LCZ changes between 2013 and 2024 for four Indian cities, categorized as urban expansion, densification, or stable urban LCZ class. (b) Daytime and (c) nighttime trends in surface urban heat island (SUHI) intensity associated with each trajectory class.</a:t>
            </a:r>
            <a:endParaRPr lang="en-US" dirty="0"/>
          </a:p>
        </p:txBody>
      </p:sp>
      <p:grpSp>
        <p:nvGrpSpPr>
          <p:cNvPr id="64" name="Group 63">
            <a:extLst>
              <a:ext uri="{FF2B5EF4-FFF2-40B4-BE49-F238E27FC236}">
                <a16:creationId xmlns:a16="http://schemas.microsoft.com/office/drawing/2014/main" id="{B7C8DD25-F80F-5C1F-9263-489A8B443837}"/>
              </a:ext>
            </a:extLst>
          </p:cNvPr>
          <p:cNvGrpSpPr/>
          <p:nvPr/>
        </p:nvGrpSpPr>
        <p:grpSpPr>
          <a:xfrm>
            <a:off x="14475759" y="16530656"/>
            <a:ext cx="7398207" cy="8376722"/>
            <a:chOff x="14536519" y="16894265"/>
            <a:chExt cx="7398207" cy="8376722"/>
          </a:xfrm>
        </p:grpSpPr>
        <p:pic>
          <p:nvPicPr>
            <p:cNvPr id="57" name="Picture 56">
              <a:extLst>
                <a:ext uri="{FF2B5EF4-FFF2-40B4-BE49-F238E27FC236}">
                  <a16:creationId xmlns:a16="http://schemas.microsoft.com/office/drawing/2014/main" id="{405C9E6B-5123-5FC6-8DAA-7FFF1AFF9F33}"/>
                </a:ext>
              </a:extLst>
            </p:cNvPr>
            <p:cNvPicPr>
              <a:picLocks noChangeAspect="1"/>
            </p:cNvPicPr>
            <p:nvPr/>
          </p:nvPicPr>
          <p:blipFill>
            <a:blip r:embed="rId8"/>
            <a:stretch>
              <a:fillRect/>
            </a:stretch>
          </p:blipFill>
          <p:spPr>
            <a:xfrm>
              <a:off x="14779320" y="17063548"/>
              <a:ext cx="7155406" cy="1933238"/>
            </a:xfrm>
            <a:prstGeom prst="rect">
              <a:avLst/>
            </a:prstGeom>
          </p:spPr>
        </p:pic>
        <p:pic>
          <p:nvPicPr>
            <p:cNvPr id="60" name="Picture 59">
              <a:extLst>
                <a:ext uri="{FF2B5EF4-FFF2-40B4-BE49-F238E27FC236}">
                  <a16:creationId xmlns:a16="http://schemas.microsoft.com/office/drawing/2014/main" id="{C38B043A-5B47-C363-227B-AAF9C41D3F91}"/>
                </a:ext>
              </a:extLst>
            </p:cNvPr>
            <p:cNvPicPr>
              <a:picLocks noChangeAspect="1"/>
            </p:cNvPicPr>
            <p:nvPr/>
          </p:nvPicPr>
          <p:blipFill>
            <a:blip r:embed="rId9"/>
            <a:srcRect t="93440" r="5647" b="317"/>
            <a:stretch>
              <a:fillRect/>
            </a:stretch>
          </p:blipFill>
          <p:spPr>
            <a:xfrm>
              <a:off x="14536519" y="19015803"/>
              <a:ext cx="7155407" cy="437616"/>
            </a:xfrm>
            <a:prstGeom prst="rect">
              <a:avLst/>
            </a:prstGeom>
          </p:spPr>
        </p:pic>
        <p:pic>
          <p:nvPicPr>
            <p:cNvPr id="61" name="Picture 60">
              <a:extLst>
                <a:ext uri="{FF2B5EF4-FFF2-40B4-BE49-F238E27FC236}">
                  <a16:creationId xmlns:a16="http://schemas.microsoft.com/office/drawing/2014/main" id="{75AE0C01-B5ED-C299-A4D9-9D02253CBE32}"/>
                </a:ext>
              </a:extLst>
            </p:cNvPr>
            <p:cNvPicPr>
              <a:picLocks noChangeAspect="1"/>
            </p:cNvPicPr>
            <p:nvPr/>
          </p:nvPicPr>
          <p:blipFill>
            <a:blip r:embed="rId10"/>
            <a:stretch>
              <a:fillRect/>
            </a:stretch>
          </p:blipFill>
          <p:spPr>
            <a:xfrm>
              <a:off x="14966358" y="19450456"/>
              <a:ext cx="6760127" cy="5820531"/>
            </a:xfrm>
            <a:prstGeom prst="rect">
              <a:avLst/>
            </a:prstGeom>
          </p:spPr>
        </p:pic>
        <p:sp>
          <p:nvSpPr>
            <p:cNvPr id="62" name="TextBox 61">
              <a:extLst>
                <a:ext uri="{FF2B5EF4-FFF2-40B4-BE49-F238E27FC236}">
                  <a16:creationId xmlns:a16="http://schemas.microsoft.com/office/drawing/2014/main" id="{FE00FA66-39EB-9902-ECA8-60B3F63A7823}"/>
                </a:ext>
              </a:extLst>
            </p:cNvPr>
            <p:cNvSpPr txBox="1"/>
            <p:nvPr/>
          </p:nvSpPr>
          <p:spPr>
            <a:xfrm>
              <a:off x="14926719" y="16894265"/>
              <a:ext cx="396262" cy="400110"/>
            </a:xfrm>
            <a:prstGeom prst="rect">
              <a:avLst/>
            </a:prstGeom>
            <a:noFill/>
          </p:spPr>
          <p:txBody>
            <a:bodyPr wrap="none" rtlCol="0">
              <a:spAutoFit/>
            </a:bodyPr>
            <a:lstStyle/>
            <a:p>
              <a:r>
                <a:rPr lang="en-US" sz="2000" b="1" dirty="0">
                  <a:latin typeface="Arial Nova" panose="020B0504020202020204" pitchFamily="34" charset="0"/>
                </a:rPr>
                <a:t>a.</a:t>
              </a:r>
            </a:p>
          </p:txBody>
        </p:sp>
      </p:gr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540</TotalTime>
  <Words>680</Words>
  <Application>Microsoft Office PowerPoint</Application>
  <PresentationFormat>Custom</PresentationFormat>
  <Paragraphs>33</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Aptos</vt:lpstr>
      <vt:lpstr>Arial</vt:lpstr>
      <vt:lpstr>Arial Nova</vt:lpstr>
      <vt:lpstr>Calibri</vt:lpstr>
      <vt:lpstr>Calibri Light</vt:lpstr>
      <vt:lpstr>Helvetica</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Yoo, Cheolhee (329G)</cp:lastModifiedBy>
  <cp:revision>33</cp:revision>
  <dcterms:created xsi:type="dcterms:W3CDTF">2022-08-22T17:05:38Z</dcterms:created>
  <dcterms:modified xsi:type="dcterms:W3CDTF">2025-10-10T22:49:58Z</dcterms:modified>
</cp:coreProperties>
</file>